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Titillium Web"/>
      <p:regular r:id="rId28"/>
      <p:bold r:id="rId29"/>
      <p:italic r:id="rId30"/>
      <p:boldItalic r:id="rId31"/>
    </p:embeddedFont>
    <p:embeddedFont>
      <p:font typeface="Titillium Web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TitilliumWeb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TitilliumWeb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TitilliumWeb-boldItalic.fntdata"/><Relationship Id="rId30" Type="http://schemas.openxmlformats.org/officeDocument/2006/relationships/font" Target="fonts/TitilliumWeb-italic.fntdata"/><Relationship Id="rId11" Type="http://schemas.openxmlformats.org/officeDocument/2006/relationships/slide" Target="slides/slide7.xml"/><Relationship Id="rId33" Type="http://schemas.openxmlformats.org/officeDocument/2006/relationships/font" Target="fonts/TitilliumWebLight-bold.fntdata"/><Relationship Id="rId10" Type="http://schemas.openxmlformats.org/officeDocument/2006/relationships/slide" Target="slides/slide6.xml"/><Relationship Id="rId32" Type="http://schemas.openxmlformats.org/officeDocument/2006/relationships/font" Target="fonts/TitilliumWebLight-regular.fntdata"/><Relationship Id="rId13" Type="http://schemas.openxmlformats.org/officeDocument/2006/relationships/slide" Target="slides/slide9.xml"/><Relationship Id="rId35" Type="http://schemas.openxmlformats.org/officeDocument/2006/relationships/font" Target="fonts/TitilliumWebLight-boldItalic.fntdata"/><Relationship Id="rId12" Type="http://schemas.openxmlformats.org/officeDocument/2006/relationships/slide" Target="slides/slide8.xml"/><Relationship Id="rId34" Type="http://schemas.openxmlformats.org/officeDocument/2006/relationships/font" Target="fonts/TitilliumWebLight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40b9bb318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40b9bb31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40efb606a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40efb606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40efb606a_1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40efb606a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40efb606a_1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40efb606a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40efb606a_1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40efb606a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40efb606a_1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40efb606a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40efb606a_1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40efb606a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40efb606a_1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40efb606a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40efb606a_1_1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40efb606a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40efb606a_1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40efb606a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401f1fc22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401f1fc2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40efb606a_1_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40efb606a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4bdfedfe6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4bdfedfe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40efb606a_1_1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40efb606a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fedb54f1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fedb54f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40efb606a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40efb606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40efb606a_1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40efb606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4d50fa302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4d50fa30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40efb606a_1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40efb606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401f1fc22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401f1fc2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40b9bb318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40b9bb3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40efb606a_1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40efb606a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318775" y="1036050"/>
            <a:ext cx="5163900" cy="36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44500" lvl="0" marL="457200" rtl="0">
              <a:spcBef>
                <a:spcPts val="600"/>
              </a:spcBef>
              <a:spcAft>
                <a:spcPts val="0"/>
              </a:spcAft>
              <a:buSzPts val="3400"/>
              <a:buChar char="▰"/>
              <a:defRPr sz="3400"/>
            </a:lvl1pPr>
            <a:lvl2pPr indent="-444500" lvl="1" marL="9144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indent="-444500" lvl="2" marL="13716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indent="-444500" lvl="3" marL="18288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indent="-444500" lvl="4" marL="22860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indent="-444500" lvl="5" marL="27432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indent="-444500" lvl="6" marL="32004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indent="-444500" lvl="7" marL="36576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indent="-444500" lvl="8" marL="41148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604350" y="627175"/>
            <a:ext cx="8709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7DFFB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</a:t>
            </a:r>
            <a:endParaRPr b="1" sz="9600">
              <a:solidFill>
                <a:srgbClr val="7DFFB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2544155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4631111" y="1428750"/>
            <a:ext cx="18516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406300"/>
            <a:ext cx="60255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rgbClr val="7DFFB1"/>
            </a:gs>
            <a:gs pos="1200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b="1" sz="36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Relationship Id="rId8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Relationship Id="rId7" Type="http://schemas.openxmlformats.org/officeDocument/2006/relationships/image" Target="../media/image35.png"/><Relationship Id="rId8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gif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ctrTitle"/>
          </p:nvPr>
        </p:nvSpPr>
        <p:spPr>
          <a:xfrm>
            <a:off x="768738" y="2705088"/>
            <a:ext cx="7606500" cy="107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Collision Detection and Avoidance 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Calibri"/>
                <a:ea typeface="Calibri"/>
                <a:cs typeface="Calibri"/>
                <a:sym typeface="Calibri"/>
              </a:rPr>
              <a:t>using Convex Hull Algorithms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1"/>
          <p:cNvSpPr txBox="1"/>
          <p:nvPr/>
        </p:nvSpPr>
        <p:spPr>
          <a:xfrm>
            <a:off x="557850" y="3832825"/>
            <a:ext cx="80283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By: Shounak Rangwala, Pratik Mistry, Pranit Ghag, 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Vikhyat Dhamija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663" y="406225"/>
            <a:ext cx="2240682" cy="224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457200" y="352450"/>
            <a:ext cx="7230600" cy="57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Complexity Analysis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457200" y="1428750"/>
            <a:ext cx="80235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Average case: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O(NlogN)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epends on the starting 2 points of the Quickhull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If we have the leftmost and the rightmost points to start with, the recursive division happens like quicksort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Worst Case: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O(N</a:t>
            </a:r>
            <a:r>
              <a:rPr baseline="30000" lang="en" sz="18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After each division, the number of points reduced are none.i.e the points are arranged in a circle.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Run the entire algorithm N times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352450"/>
            <a:ext cx="6025500" cy="57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Graham’s Scan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457200" y="1428750"/>
            <a:ext cx="8023500" cy="31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Published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by Ronald Graham - 1972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ne of the first algorithms of computational geometry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Very popular and widely used algorithm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Two important working step: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ort the set of points according to their polar angle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Scan the points to find the convex hull vertices based on its rotation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457200" y="341450"/>
            <a:ext cx="7725000" cy="58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Working Procedure for Graham Scan (1)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4375"/>
            <a:ext cx="2347726" cy="15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000" y="1444375"/>
            <a:ext cx="2347726" cy="15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2925" y="1444400"/>
            <a:ext cx="2347725" cy="15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2950" y="3427700"/>
            <a:ext cx="2347725" cy="15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/>
          <p:nvPr/>
        </p:nvSpPr>
        <p:spPr>
          <a:xfrm>
            <a:off x="2586813" y="2112875"/>
            <a:ext cx="487500" cy="19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5657075" y="2112875"/>
            <a:ext cx="487500" cy="19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7345588" y="3069438"/>
            <a:ext cx="242400" cy="268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1000" y="3352400"/>
            <a:ext cx="2347724" cy="16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25" y="3329550"/>
            <a:ext cx="2347726" cy="16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/>
          <p:nvPr/>
        </p:nvSpPr>
        <p:spPr>
          <a:xfrm>
            <a:off x="5657075" y="3998050"/>
            <a:ext cx="487500" cy="19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2586824" y="3998050"/>
            <a:ext cx="487500" cy="19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13150" y="336625"/>
            <a:ext cx="7725000" cy="58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Working Procedure for Graham Scan (2)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2553750" y="2136700"/>
            <a:ext cx="487500" cy="19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5639125" y="2136700"/>
            <a:ext cx="487500" cy="19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7283650" y="3091913"/>
            <a:ext cx="242400" cy="268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5639125" y="3998050"/>
            <a:ext cx="487500" cy="19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00" y="1435150"/>
            <a:ext cx="2333701" cy="15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4050" y="1435150"/>
            <a:ext cx="2333701" cy="15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8000" y="1435150"/>
            <a:ext cx="2333700" cy="15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8000" y="3481875"/>
            <a:ext cx="2333700" cy="14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94050" y="3481875"/>
            <a:ext cx="2333701" cy="14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457200" y="352425"/>
            <a:ext cx="7725000" cy="57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Working Procedure for Graham Scan (3)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457200" y="928425"/>
            <a:ext cx="8023500" cy="421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Find the point with lowest y coordinate (Choose point with smaller x coordinate in case of tie) - P0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Sort other points by polar angles wrt P0 (Consider nearest distance in case of tie)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Create an empty stack S and p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ush points[0] and points[1] to 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Process remaining points as: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Keep removing points from stack while orientation of 3 points is not counterclockwise (or they don’t make a left turn)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lphaL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Else Push point to S if orientation is counterclockwise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Orientation is determined by comparing slopes of lines 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P1P2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P1P3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					(x2-x1)(y3-y1) - (y2-y1)(x3-x1)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	0 = Collinear, -ve = Right turn or clockwise, +ve = Left turn or counterclockwise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457200" y="341425"/>
            <a:ext cx="6025500" cy="58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Complexity Analysis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457200" y="1428750"/>
            <a:ext cx="83319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Total running time: O(NlogN)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Runtime of the Graham Scan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O(n) for finding anchor point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O(nlogn) for sorting the points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O(1) constant time for pushing items into the stack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O(n) each point gets pushed once within the for loop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O(n) for popping within the loop, each point gets popped once at most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57200" y="352450"/>
            <a:ext cx="6025500" cy="57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Monotone</a:t>
            </a:r>
            <a:r>
              <a:rPr b="0" lang="en">
                <a:latin typeface="Calibri"/>
                <a:ea typeface="Calibri"/>
                <a:cs typeface="Calibri"/>
                <a:sym typeface="Calibri"/>
              </a:rPr>
              <a:t> Chain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457200" y="1428750"/>
            <a:ext cx="8023500" cy="31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Published by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A. M. Andrew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- 1979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Similar to Graham’s Scan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Important working steps: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Sort the set of points lexicographically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Scan points from left to right to find lower hull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Scan points from right to left to find upper hull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Merge lower and upper hull points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475" y="2396226"/>
            <a:ext cx="2761300" cy="21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457200" y="341450"/>
            <a:ext cx="8023500" cy="911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Working </a:t>
            </a:r>
            <a:r>
              <a:rPr b="0" lang="en">
                <a:latin typeface="Calibri"/>
                <a:ea typeface="Calibri"/>
                <a:cs typeface="Calibri"/>
                <a:sym typeface="Calibri"/>
              </a:rPr>
              <a:t>Procedure </a:t>
            </a:r>
            <a:r>
              <a:rPr b="0" lang="en">
                <a:latin typeface="Calibri"/>
                <a:ea typeface="Calibri"/>
                <a:cs typeface="Calibri"/>
                <a:sym typeface="Calibri"/>
              </a:rPr>
              <a:t>for 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Monotone Chain (1)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7"/>
          <p:cNvSpPr/>
          <p:nvPr/>
        </p:nvSpPr>
        <p:spPr>
          <a:xfrm>
            <a:off x="2500150" y="2112875"/>
            <a:ext cx="567300" cy="19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/>
          <p:nvPr/>
        </p:nvSpPr>
        <p:spPr>
          <a:xfrm>
            <a:off x="5657075" y="2112875"/>
            <a:ext cx="487500" cy="19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7"/>
          <p:cNvSpPr/>
          <p:nvPr/>
        </p:nvSpPr>
        <p:spPr>
          <a:xfrm>
            <a:off x="7394925" y="3079013"/>
            <a:ext cx="242400" cy="268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7"/>
          <p:cNvSpPr/>
          <p:nvPr/>
        </p:nvSpPr>
        <p:spPr>
          <a:xfrm>
            <a:off x="5657075" y="3998050"/>
            <a:ext cx="487500" cy="19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/>
          <p:nvPr/>
        </p:nvSpPr>
        <p:spPr>
          <a:xfrm>
            <a:off x="2546913" y="3998050"/>
            <a:ext cx="567300" cy="19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5450"/>
            <a:ext cx="2242099" cy="17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750" y="1345025"/>
            <a:ext cx="2238050" cy="17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7100" y="1342425"/>
            <a:ext cx="2238050" cy="17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7100" y="3352400"/>
            <a:ext cx="2175034" cy="16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6613" y="3231425"/>
            <a:ext cx="2238062" cy="1678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3221850"/>
            <a:ext cx="2242112" cy="1681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457200" y="341450"/>
            <a:ext cx="8023500" cy="911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Working Procedure for 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Monotone Chain (2)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28"/>
          <p:cNvSpPr/>
          <p:nvPr/>
        </p:nvSpPr>
        <p:spPr>
          <a:xfrm>
            <a:off x="2500150" y="2112875"/>
            <a:ext cx="567300" cy="19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/>
          <p:nvPr/>
        </p:nvSpPr>
        <p:spPr>
          <a:xfrm>
            <a:off x="5657075" y="2112875"/>
            <a:ext cx="487500" cy="19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8"/>
          <p:cNvSpPr/>
          <p:nvPr/>
        </p:nvSpPr>
        <p:spPr>
          <a:xfrm>
            <a:off x="7353238" y="3079025"/>
            <a:ext cx="201900" cy="198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8"/>
          <p:cNvSpPr/>
          <p:nvPr/>
        </p:nvSpPr>
        <p:spPr>
          <a:xfrm>
            <a:off x="5657075" y="3998050"/>
            <a:ext cx="487500" cy="19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8"/>
          <p:cNvSpPr/>
          <p:nvPr/>
        </p:nvSpPr>
        <p:spPr>
          <a:xfrm>
            <a:off x="2546913" y="3998050"/>
            <a:ext cx="567300" cy="198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4000"/>
            <a:ext cx="2238050" cy="17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850" y="1340955"/>
            <a:ext cx="2317426" cy="1738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6675" y="1296750"/>
            <a:ext cx="2175026" cy="17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8750" y="3272156"/>
            <a:ext cx="2175026" cy="1631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6613" y="3231424"/>
            <a:ext cx="2238062" cy="1678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3200400"/>
            <a:ext cx="2242112" cy="1681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457200" y="1252550"/>
            <a:ext cx="7111500" cy="389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Sort other points lexicographically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(first by x-coordinate, and in case of a tie, by y-coordinate)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Lower Hull: 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Procedure for lower hull is same as Graham Scan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Upper Hull: 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Procedure for lower hull is same as Graham Scan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(but reverse the list of points)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Merge Lower and Upper Hull points to get Convex Hull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Orientation is determined by comparing slopes of lines 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P1P2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P1P3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				(x2-x1)(y3-y1) - (y2-y1)(x3-x1)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0 = Collinear, -ve = Right turn or clockwise, +ve = Left turn or counterclockwise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29"/>
          <p:cNvSpPr txBox="1"/>
          <p:nvPr>
            <p:ph type="title"/>
          </p:nvPr>
        </p:nvSpPr>
        <p:spPr>
          <a:xfrm>
            <a:off x="457200" y="341450"/>
            <a:ext cx="8023500" cy="911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Working Procedure for 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Monotone Chain (3)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475" y="1593175"/>
            <a:ext cx="2482800" cy="20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386250" y="342900"/>
            <a:ext cx="6025500" cy="558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How did we get here?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457200" y="1371600"/>
            <a:ext cx="7902300" cy="320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Collision Detection and Avoidance in Self Driving Cars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ow do Self-Driving Cars See? - Towards Data Science" id="64" name="Google Shape;6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112850"/>
            <a:ext cx="4046700" cy="24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456" y="2112853"/>
            <a:ext cx="3902599" cy="2463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457200" y="341425"/>
            <a:ext cx="6025500" cy="58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Complexity Analysis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0"/>
          <p:cNvSpPr txBox="1"/>
          <p:nvPr>
            <p:ph idx="1" type="body"/>
          </p:nvPr>
        </p:nvSpPr>
        <p:spPr>
          <a:xfrm>
            <a:off x="457200" y="1428750"/>
            <a:ext cx="83319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Total running time: O(NlogN)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Runtime of the Monotone Chain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O(nlogn) for sorting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Combined complexity for lower and upper hull: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2*O(1) constant time for pushing items into stack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2*O(n) each point gets pushed once within the for loop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2*O(n) for popping within the loop, each point gets popped once at most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O(n) to merge lower and upper convex hull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457200" y="209525"/>
            <a:ext cx="6025500" cy="70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Complexity Analysis Comparison</a:t>
            </a:r>
            <a:endParaRPr/>
          </a:p>
        </p:txBody>
      </p:sp>
      <p:sp>
        <p:nvSpPr>
          <p:cNvPr id="240" name="Google Shape;240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83016"/>
            <a:ext cx="8233550" cy="4030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type="title"/>
          </p:nvPr>
        </p:nvSpPr>
        <p:spPr>
          <a:xfrm>
            <a:off x="386275" y="331075"/>
            <a:ext cx="7715100" cy="58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Further scope and applications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2"/>
          <p:cNvSpPr txBox="1"/>
          <p:nvPr>
            <p:ph idx="1" type="body"/>
          </p:nvPr>
        </p:nvSpPr>
        <p:spPr>
          <a:xfrm>
            <a:off x="457200" y="1040525"/>
            <a:ext cx="5535600" cy="353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Convex hulls are useful for fingerprint matching in security systems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They can be used to identify the deep fake images from real ones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Other applications are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pattern recognition, image processing, statistics, geographic information system, game theory, construction of phase diagrams, and static code analysis by abstract interpretation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6925" y="1356963"/>
            <a:ext cx="2533200" cy="16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900" y="3087850"/>
            <a:ext cx="3081249" cy="18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457200" y="359775"/>
            <a:ext cx="6025500" cy="60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How it is done? - Convex Hull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3"/>
          <p:cNvSpPr txBox="1"/>
          <p:nvPr>
            <p:ph idx="1" type="body"/>
          </p:nvPr>
        </p:nvSpPr>
        <p:spPr>
          <a:xfrm>
            <a:off x="457200" y="1428750"/>
            <a:ext cx="5253900" cy="371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FFB1"/>
              </a:buClr>
              <a:buSzPts val="1800"/>
              <a:buFont typeface="Calibri"/>
              <a:buChar char="▰"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Convex Hull - It is the smallest convex region which contains all the points from a given set of points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FFB1"/>
              </a:buClr>
              <a:buSzPts val="1800"/>
              <a:buFont typeface="Calibri"/>
              <a:buChar char="▰"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LiDAR points are used as data for Self Driving Cars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FFB1"/>
              </a:buClr>
              <a:buSzPts val="1800"/>
              <a:buFont typeface="Calibri"/>
              <a:buChar char="▰"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 find out the approximate outline of the object - cars,humans or other obstacles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FFB1"/>
              </a:buClr>
              <a:buSzPts val="1800"/>
              <a:buFont typeface="Calibri"/>
              <a:buChar char="▰"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Check for overlap between two different convex hulls - self driving car and obstacle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FFB1"/>
              </a:buClr>
              <a:buSzPts val="1800"/>
              <a:buFont typeface="Calibri"/>
              <a:buChar char="▰"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 Overlap - Collision Detected!!!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950" y="359775"/>
            <a:ext cx="1929125" cy="198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000" y="2485950"/>
            <a:ext cx="3083033" cy="22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457200" y="352425"/>
            <a:ext cx="6025500" cy="57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How to find Convex Hull?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457200" y="1428750"/>
            <a:ext cx="8190900" cy="31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Computing the convex hull is a problem in computational geometry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Convex Hull Algorithms: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Jarvis March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Quickhull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Graham Scan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Monotone Chain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457200" y="352450"/>
            <a:ext cx="6025500" cy="57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Jarvis March Algorithm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457200" y="1428750"/>
            <a:ext cx="6025500" cy="371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Published by R. A. Jarvis [1973]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Popularly known as Gift Wrapping Algorithm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Simplest algorithm - simulates the act of wrapping a string around the nails on a piece of wood. (Imagine Hammerschlagen)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Jarvis March algorithm has the potential to be the cheapest and the most expensive algorithm when seen from a performance point of view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It is output-dependent (output word used very loosely)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ammer-Schlagen®: About Us"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725" y="2003825"/>
            <a:ext cx="2469275" cy="19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512275" y="352450"/>
            <a:ext cx="7595100" cy="609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Working procedure of Jarvis March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750" y="1291975"/>
            <a:ext cx="6718499" cy="35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457200" y="341425"/>
            <a:ext cx="6025500" cy="58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Complexity Analysis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457200" y="1428750"/>
            <a:ext cx="83319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Average case: O(hN)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For each added point to the hull, the time complexity is O(N)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 is the number of points in the hull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Worst Case: O(N</a:t>
            </a:r>
            <a:r>
              <a:rPr baseline="30000" lang="en" sz="18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All the N points lie in a circle - makes the entire process happen N times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 practice, h turns out in the order of O(logN) thus resulting complexity is O(NLogN)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91100" y="352450"/>
            <a:ext cx="6025500" cy="57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The QuickHull Algorithm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457200" y="1428750"/>
            <a:ext cx="8023500" cy="332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Published by C. Bradford Barber, David P. Dobkin, and Hannu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Huhdanpää [1996] - Modelled after Quick Sort Algorithm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▰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Working Procedure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Recursively dividing up the points set into 2 halves divided by the line joining the 2 most extreme points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 point from either side is then selected which is at the maximum distance from the dividing ridge and added to the convex hull. A triangle is made using these 3 points. All points inside the triangle are removed from consideration for the convex hull.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above step is recursively carried forth till there exist no points that can be added to the convex hull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446175" y="352425"/>
            <a:ext cx="6814500" cy="576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alibri"/>
                <a:ea typeface="Calibri"/>
                <a:cs typeface="Calibri"/>
                <a:sym typeface="Calibri"/>
              </a:rPr>
              <a:t>Working procedure for Quickhull</a:t>
            </a:r>
            <a:endParaRPr b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775" y="1428750"/>
            <a:ext cx="3772458" cy="33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inac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